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4" r:id="rId3"/>
    <p:sldId id="276" r:id="rId4"/>
    <p:sldId id="281" r:id="rId5"/>
    <p:sldId id="282" r:id="rId6"/>
    <p:sldId id="279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66" r:id="rId17"/>
  </p:sldIdLst>
  <p:sldSz cx="12188825" cy="6858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 smtClean="0"/>
            <a:t>Your child’s teacher will set a goal level with your child for every 9 week grading period.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 smtClean="0"/>
            <a:t>Your child will read books at  her ZPD and take quizzes after reading to earn points to reach the goal.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117020EC-1A10-4319-AB42-93A789334B7F}">
      <dgm:prSet phldrT="[Text]"/>
      <dgm:spPr/>
      <dgm:t>
        <a:bodyPr/>
        <a:lstStyle/>
        <a:p>
          <a:endParaRPr lang="en-US" dirty="0"/>
        </a:p>
      </dgm:t>
    </dgm:pt>
    <dgm:pt modelId="{65E203C3-1921-4DE0-9091-7005FA09978C}" type="parTrans" cxnId="{1FD64F8C-C2BF-49AD-98FA-847263685435}">
      <dgm:prSet/>
      <dgm:spPr/>
      <dgm:t>
        <a:bodyPr/>
        <a:lstStyle/>
        <a:p>
          <a:endParaRPr lang="en-US"/>
        </a:p>
      </dgm:t>
    </dgm:pt>
    <dgm:pt modelId="{BED8335C-9353-4502-BB0E-0CAFE94974AE}" type="sibTrans" cxnId="{1FD64F8C-C2BF-49AD-98FA-847263685435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FD89-A9C6-46E0-8999-05485B1B9C1F}" type="pres">
      <dgm:prSet presAssocID="{117020EC-1A10-4319-AB42-93A789334B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64F8C-C2BF-49AD-98FA-847263685435}" srcId="{90119837-5B71-4D44-BB01-DB0B084933C8}" destId="{117020EC-1A10-4319-AB42-93A789334B7F}" srcOrd="1" destOrd="0" parTransId="{65E203C3-1921-4DE0-9091-7005FA09978C}" sibTransId="{BED8335C-9353-4502-BB0E-0CAFE94974AE}"/>
    <dgm:cxn modelId="{00781B65-2C7B-435C-889F-4A05CDE4B4DB}" type="presOf" srcId="{33EAD35F-38F2-4CB7-9A6D-B04FFD8A51FD}" destId="{CD5F6E02-AD43-4E7A-935B-DDF5D6C74800}" srcOrd="0" destOrd="1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62D156B9-8B16-4049-AA5F-70827F8D9FCE}" type="presOf" srcId="{477D14C5-CED9-4CFC-B338-DFB0C8090B9F}" destId="{A9DD881E-A532-414B-870C-8ADE2076F78C}" srcOrd="0" destOrd="0" presId="urn:microsoft.com/office/officeart/2005/8/layout/vList2"/>
    <dgm:cxn modelId="{B5D3D304-855F-4BD3-9040-F394064ACA56}" type="presOf" srcId="{90119837-5B71-4D44-BB01-DB0B084933C8}" destId="{ED5DCCC5-BCA8-4491-AA37-BAF153ECA184}" srcOrd="0" destOrd="0" presId="urn:microsoft.com/office/officeart/2005/8/layout/vList2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871A2A81-98D8-4F33-8679-557AE3DE9A92}" type="presOf" srcId="{C111C18A-FD96-4E63-821A-54D70D8DC65F}" destId="{CD5F6E02-AD43-4E7A-935B-DDF5D6C74800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36242DBB-7395-4A6D-9092-6EA81F9445FD}" type="presOf" srcId="{117020EC-1A10-4319-AB42-93A789334B7F}" destId="{221DFD89-A9C6-46E0-8999-05485B1B9C1F}" srcOrd="0" destOrd="0" presId="urn:microsoft.com/office/officeart/2005/8/layout/vList2"/>
    <dgm:cxn modelId="{A4C49FF0-060D-4C45-B782-A7E51A75A25E}" type="presParOf" srcId="{ED5DCCC5-BCA8-4491-AA37-BAF153ECA184}" destId="{A9DD881E-A532-414B-870C-8ADE2076F78C}" srcOrd="0" destOrd="0" presId="urn:microsoft.com/office/officeart/2005/8/layout/vList2"/>
    <dgm:cxn modelId="{3EB30BC3-69D3-4E0B-8182-9D4B96A551BC}" type="presParOf" srcId="{ED5DCCC5-BCA8-4491-AA37-BAF153ECA184}" destId="{CD5F6E02-AD43-4E7A-935B-DDF5D6C74800}" srcOrd="1" destOrd="0" presId="urn:microsoft.com/office/officeart/2005/8/layout/vList2"/>
    <dgm:cxn modelId="{E79B5C42-24D4-4859-95F8-EDDBF852CD73}" type="presParOf" srcId="{ED5DCCC5-BCA8-4491-AA37-BAF153ECA184}" destId="{221DFD89-A9C6-46E0-8999-05485B1B9C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1. Students may not take an AR test more then once on a book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smtClean="0"/>
            <a:t>2. You must read the entire book before taking a test on it.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 smtClean="0"/>
            <a:t>Primary students should read easy books at least twice.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 smtClean="0"/>
            <a:t>3. Do not take a test if you’ve only “seen the movie.”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 smtClean="0"/>
            <a:t>Books are very different from movies in most cases. You won’t pass.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249F7A5F-CC9F-428B-9109-CE168DD7A776}" type="presOf" srcId="{477D14C5-CED9-4CFC-B338-DFB0C8090B9F}" destId="{A9DD881E-A532-414B-870C-8ADE2076F78C}" srcOrd="0" destOrd="0" presId="urn:microsoft.com/office/officeart/2005/8/layout/vList2"/>
    <dgm:cxn modelId="{2684CCB9-A146-47C6-8515-10EA7C8C4316}" type="presOf" srcId="{CC6B7442-0B72-4EF2-9F13-1325B51AFF9F}" destId="{D64CB5D5-837D-47FC-9E42-A26D800BC695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D4B791BE-958D-4EE5-ABED-4553D171452B}" type="presOf" srcId="{C111C18A-FD96-4E63-821A-54D70D8DC65F}" destId="{CD5F6E02-AD43-4E7A-935B-DDF5D6C74800}" srcOrd="0" destOrd="0" presId="urn:microsoft.com/office/officeart/2005/8/layout/vList2"/>
    <dgm:cxn modelId="{00140EA7-A838-4338-BFE5-49FBD39D19AE}" type="presOf" srcId="{D6510970-8F9C-4B45-A0F3-6ACB9AA76D40}" destId="{782956A5-ADC8-4959-B856-589B9D9B9635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13CF76D-CFBF-451F-951B-68DE5215048D}" type="presOf" srcId="{90119837-5B71-4D44-BB01-DB0B084933C8}" destId="{ED5DCCC5-BCA8-4491-AA37-BAF153ECA184}" srcOrd="0" destOrd="0" presId="urn:microsoft.com/office/officeart/2005/8/layout/vList2"/>
    <dgm:cxn modelId="{45556EAC-6A8E-4032-AFA3-24E10A67DCB6}" type="presOf" srcId="{FE0A3CAE-D039-42F2-AF12-1E6F6793A633}" destId="{08B7B17B-8600-44B0-B235-389E5D71D80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44A95436-7A79-4C4B-9FD0-CF399A2E8651}" type="presOf" srcId="{3C67E77D-62FA-499D-B5E6-E79A091C5267}" destId="{81203336-F3DE-4B3A-BCF4-0F68C23AC2BB}" srcOrd="0" destOrd="0" presId="urn:microsoft.com/office/officeart/2005/8/layout/vList2"/>
    <dgm:cxn modelId="{46F94C0A-03CF-4D1B-8EAA-ACC43ED9CB7D}" type="presParOf" srcId="{ED5DCCC5-BCA8-4491-AA37-BAF153ECA184}" destId="{A9DD881E-A532-414B-870C-8ADE2076F78C}" srcOrd="0" destOrd="0" presId="urn:microsoft.com/office/officeart/2005/8/layout/vList2"/>
    <dgm:cxn modelId="{5904EA3F-BE51-4E6E-8B50-0B7379FBD18B}" type="presParOf" srcId="{ED5DCCC5-BCA8-4491-AA37-BAF153ECA184}" destId="{CD5F6E02-AD43-4E7A-935B-DDF5D6C74800}" srcOrd="1" destOrd="0" presId="urn:microsoft.com/office/officeart/2005/8/layout/vList2"/>
    <dgm:cxn modelId="{5F3D345B-2EEE-494F-AB45-3BE677EE4939}" type="presParOf" srcId="{ED5DCCC5-BCA8-4491-AA37-BAF153ECA184}" destId="{81203336-F3DE-4B3A-BCF4-0F68C23AC2BB}" srcOrd="2" destOrd="0" presId="urn:microsoft.com/office/officeart/2005/8/layout/vList2"/>
    <dgm:cxn modelId="{5399C3E5-C4A4-4F75-9500-ADBAD56F895F}" type="presParOf" srcId="{ED5DCCC5-BCA8-4491-AA37-BAF153ECA184}" destId="{782956A5-ADC8-4959-B856-589B9D9B9635}" srcOrd="3" destOrd="0" presId="urn:microsoft.com/office/officeart/2005/8/layout/vList2"/>
    <dgm:cxn modelId="{71310D2A-6F6F-4149-BF7D-BF6E65DE1797}" type="presParOf" srcId="{ED5DCCC5-BCA8-4491-AA37-BAF153ECA184}" destId="{D64CB5D5-837D-47FC-9E42-A26D800BC695}" srcOrd="4" destOrd="0" presId="urn:microsoft.com/office/officeart/2005/8/layout/vList2"/>
    <dgm:cxn modelId="{B613449F-8E53-4C37-8F2E-CA8EE5F055D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4. Do not help other students with tests or share answers. 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smtClean="0"/>
            <a:t>5. No talking to other students </a:t>
          </a:r>
          <a:r>
            <a:rPr lang="en-US" smtClean="0"/>
            <a:t>while testing.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 smtClean="0"/>
            <a:t>6. Tests may only be taken in the library, in the computer lab, or in the classroom with your teacher’s permission.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 smtClean="0"/>
            <a:t>You should always be under adult supervision while testing.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6E766-C233-49F3-8A60-B951EA442F89}" type="pres">
      <dgm:prSet presAssocID="{87E3C0DB-7BEE-424E-8E11-B838D238D595}" presName="spacer" presStyleCnt="0"/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B3BA2-2C51-41D6-BEC4-2603A560F53B}" type="pres">
      <dgm:prSet presAssocID="{C056AC5D-B04E-4376-A1CB-3EAB7BE5AF5B}" presName="spacer" presStyleCnt="0"/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9A199FE1-4629-4D89-BF6F-372BF0C66273}" type="presOf" srcId="{FE0A3CAE-D039-42F2-AF12-1E6F6793A633}" destId="{08B7B17B-8600-44B0-B235-389E5D71D804}" srcOrd="0" destOrd="0" presId="urn:microsoft.com/office/officeart/2005/8/layout/vList2"/>
    <dgm:cxn modelId="{8C42348B-BAED-41DF-998B-F3FA3A215316}" type="presOf" srcId="{90119837-5B71-4D44-BB01-DB0B084933C8}" destId="{ED5DCCC5-BCA8-4491-AA37-BAF153ECA184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21A8DCAD-5A09-421F-A1E8-439C12F7EBC8}" type="presOf" srcId="{3C67E77D-62FA-499D-B5E6-E79A091C5267}" destId="{81203336-F3DE-4B3A-BCF4-0F68C23AC2BB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42DA1056-707B-4DC2-A33B-392E1408B2A7}" type="presOf" srcId="{477D14C5-CED9-4CFC-B338-DFB0C8090B9F}" destId="{A9DD881E-A532-414B-870C-8ADE2076F78C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AD6F4963-17EF-47D3-8DDB-67BE9FE4243C}" type="presOf" srcId="{CC6B7442-0B72-4EF2-9F13-1325B51AFF9F}" destId="{D64CB5D5-837D-47FC-9E42-A26D800BC695}" srcOrd="0" destOrd="0" presId="urn:microsoft.com/office/officeart/2005/8/layout/vList2"/>
    <dgm:cxn modelId="{D06E9C3A-72CE-4D9D-8516-05B1DD52C721}" type="presParOf" srcId="{ED5DCCC5-BCA8-4491-AA37-BAF153ECA184}" destId="{A9DD881E-A532-414B-870C-8ADE2076F78C}" srcOrd="0" destOrd="0" presId="urn:microsoft.com/office/officeart/2005/8/layout/vList2"/>
    <dgm:cxn modelId="{DA7C7BE3-4362-4C69-AFF5-2D7F9F1D85E1}" type="presParOf" srcId="{ED5DCCC5-BCA8-4491-AA37-BAF153ECA184}" destId="{52A6E766-C233-49F3-8A60-B951EA442F89}" srcOrd="1" destOrd="0" presId="urn:microsoft.com/office/officeart/2005/8/layout/vList2"/>
    <dgm:cxn modelId="{FFC8DB39-94FE-4C13-90D3-8A4ADC10ABBD}" type="presParOf" srcId="{ED5DCCC5-BCA8-4491-AA37-BAF153ECA184}" destId="{81203336-F3DE-4B3A-BCF4-0F68C23AC2BB}" srcOrd="2" destOrd="0" presId="urn:microsoft.com/office/officeart/2005/8/layout/vList2"/>
    <dgm:cxn modelId="{0BDA924D-BC63-49E5-9FFC-DA22A58DD771}" type="presParOf" srcId="{ED5DCCC5-BCA8-4491-AA37-BAF153ECA184}" destId="{B02B3BA2-2C51-41D6-BEC4-2603A560F53B}" srcOrd="3" destOrd="0" presId="urn:microsoft.com/office/officeart/2005/8/layout/vList2"/>
    <dgm:cxn modelId="{1E3388D0-A058-4F7F-A094-F6F0271C4E4A}" type="presParOf" srcId="{ED5DCCC5-BCA8-4491-AA37-BAF153ECA184}" destId="{D64CB5D5-837D-47FC-9E42-A26D800BC695}" srcOrd="4" destOrd="0" presId="urn:microsoft.com/office/officeart/2005/8/layout/vList2"/>
    <dgm:cxn modelId="{08CD8904-D290-46BE-9371-4752C55EE605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08264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Goals</a:t>
          </a:r>
          <a:endParaRPr lang="en-US" sz="3100" kern="1200" dirty="0"/>
        </a:p>
      </dsp:txBody>
      <dsp:txXfrm>
        <a:off x="36296" y="244560"/>
        <a:ext cx="4904221" cy="670943"/>
      </dsp:txXfrm>
    </dsp:sp>
    <dsp:sp modelId="{CD5F6E02-AD43-4E7A-935B-DDF5D6C74800}">
      <dsp:nvSpPr>
        <dsp:cNvPr id="0" name=""/>
        <dsp:cNvSpPr/>
      </dsp:nvSpPr>
      <dsp:spPr>
        <a:xfrm>
          <a:off x="0" y="951800"/>
          <a:ext cx="4976813" cy="256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Your child’s teacher will set a goal level with your child for every 9 week grading period.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Your child will read books at  her ZPD and take quizzes after reading to earn points to reach the goal.</a:t>
          </a:r>
          <a:endParaRPr lang="en-US" sz="2400" kern="1200" dirty="0"/>
        </a:p>
      </dsp:txBody>
      <dsp:txXfrm>
        <a:off x="0" y="951800"/>
        <a:ext cx="4976813" cy="2566800"/>
      </dsp:txXfrm>
    </dsp:sp>
    <dsp:sp modelId="{221DFD89-A9C6-46E0-8999-05485B1B9C1F}">
      <dsp:nvSpPr>
        <dsp:cNvPr id="0" name=""/>
        <dsp:cNvSpPr/>
      </dsp:nvSpPr>
      <dsp:spPr>
        <a:xfrm>
          <a:off x="0" y="3518600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6296" y="3554896"/>
        <a:ext cx="4904221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143930"/>
          <a:ext cx="9701212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 Students may not take an AR test more then once on a book</a:t>
          </a:r>
          <a:endParaRPr lang="en-US" sz="2700" kern="1200" dirty="0"/>
        </a:p>
      </dsp:txBody>
      <dsp:txXfrm>
        <a:off x="52431" y="196361"/>
        <a:ext cx="9596350" cy="969198"/>
      </dsp:txXfrm>
    </dsp:sp>
    <dsp:sp modelId="{CD5F6E02-AD43-4E7A-935B-DDF5D6C74800}">
      <dsp:nvSpPr>
        <dsp:cNvPr id="0" name=""/>
        <dsp:cNvSpPr/>
      </dsp:nvSpPr>
      <dsp:spPr>
        <a:xfrm>
          <a:off x="0" y="1217990"/>
          <a:ext cx="97012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01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1217990"/>
        <a:ext cx="9701212" cy="447120"/>
      </dsp:txXfrm>
    </dsp:sp>
    <dsp:sp modelId="{81203336-F3DE-4B3A-BCF4-0F68C23AC2BB}">
      <dsp:nvSpPr>
        <dsp:cNvPr id="0" name=""/>
        <dsp:cNvSpPr/>
      </dsp:nvSpPr>
      <dsp:spPr>
        <a:xfrm>
          <a:off x="0" y="1665110"/>
          <a:ext cx="9701212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 You must read the entire book before taking a test on it.</a:t>
          </a:r>
          <a:endParaRPr lang="en-US" sz="2700" kern="1200" dirty="0"/>
        </a:p>
      </dsp:txBody>
      <dsp:txXfrm>
        <a:off x="52431" y="1717541"/>
        <a:ext cx="9596350" cy="969198"/>
      </dsp:txXfrm>
    </dsp:sp>
    <dsp:sp modelId="{782956A5-ADC8-4959-B856-589B9D9B9635}">
      <dsp:nvSpPr>
        <dsp:cNvPr id="0" name=""/>
        <dsp:cNvSpPr/>
      </dsp:nvSpPr>
      <dsp:spPr>
        <a:xfrm>
          <a:off x="0" y="2739170"/>
          <a:ext cx="97012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01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Primary students should read easy books at least twice.</a:t>
          </a:r>
          <a:endParaRPr lang="en-US" sz="2100" kern="1200" dirty="0"/>
        </a:p>
      </dsp:txBody>
      <dsp:txXfrm>
        <a:off x="0" y="2739170"/>
        <a:ext cx="9701212" cy="447120"/>
      </dsp:txXfrm>
    </dsp:sp>
    <dsp:sp modelId="{D64CB5D5-837D-47FC-9E42-A26D800BC695}">
      <dsp:nvSpPr>
        <dsp:cNvPr id="0" name=""/>
        <dsp:cNvSpPr/>
      </dsp:nvSpPr>
      <dsp:spPr>
        <a:xfrm>
          <a:off x="0" y="3186290"/>
          <a:ext cx="9701212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 Do not take a test if you’ve only “seen the movie.”</a:t>
          </a:r>
          <a:endParaRPr lang="en-US" sz="2700" kern="1200" dirty="0"/>
        </a:p>
      </dsp:txBody>
      <dsp:txXfrm>
        <a:off x="52431" y="3238721"/>
        <a:ext cx="9596350" cy="969198"/>
      </dsp:txXfrm>
    </dsp:sp>
    <dsp:sp modelId="{08B7B17B-8600-44B0-B235-389E5D71D804}">
      <dsp:nvSpPr>
        <dsp:cNvPr id="0" name=""/>
        <dsp:cNvSpPr/>
      </dsp:nvSpPr>
      <dsp:spPr>
        <a:xfrm>
          <a:off x="0" y="4260350"/>
          <a:ext cx="97012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01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Books are very different from movies in most cases. You won’t pass.</a:t>
          </a:r>
          <a:endParaRPr lang="en-US" sz="2100" kern="1200" dirty="0"/>
        </a:p>
      </dsp:txBody>
      <dsp:txXfrm>
        <a:off x="0" y="4260350"/>
        <a:ext cx="9701212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515511"/>
          <a:ext cx="970121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4. Do not help other students with tests or share answers. </a:t>
          </a:r>
          <a:endParaRPr lang="en-US" sz="2700" kern="1200" dirty="0"/>
        </a:p>
      </dsp:txBody>
      <dsp:txXfrm>
        <a:off x="52359" y="567870"/>
        <a:ext cx="9596494" cy="967861"/>
      </dsp:txXfrm>
    </dsp:sp>
    <dsp:sp modelId="{81203336-F3DE-4B3A-BCF4-0F68C23AC2BB}">
      <dsp:nvSpPr>
        <dsp:cNvPr id="0" name=""/>
        <dsp:cNvSpPr/>
      </dsp:nvSpPr>
      <dsp:spPr>
        <a:xfrm>
          <a:off x="0" y="1665850"/>
          <a:ext cx="970121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5. No talking to other students </a:t>
          </a:r>
          <a:r>
            <a:rPr lang="en-US" sz="2700" kern="1200" smtClean="0"/>
            <a:t>while testing.</a:t>
          </a:r>
          <a:endParaRPr lang="en-US" sz="2700" kern="1200" dirty="0"/>
        </a:p>
      </dsp:txBody>
      <dsp:txXfrm>
        <a:off x="52359" y="1718209"/>
        <a:ext cx="9596494" cy="967861"/>
      </dsp:txXfrm>
    </dsp:sp>
    <dsp:sp modelId="{D64CB5D5-837D-47FC-9E42-A26D800BC695}">
      <dsp:nvSpPr>
        <dsp:cNvPr id="0" name=""/>
        <dsp:cNvSpPr/>
      </dsp:nvSpPr>
      <dsp:spPr>
        <a:xfrm>
          <a:off x="0" y="2816189"/>
          <a:ext cx="970121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6. Tests may only be taken in the library, in the computer lab, or in the classroom with your teacher’s permission.</a:t>
          </a:r>
          <a:endParaRPr lang="en-US" sz="2700" kern="1200" dirty="0"/>
        </a:p>
      </dsp:txBody>
      <dsp:txXfrm>
        <a:off x="52359" y="2868548"/>
        <a:ext cx="9596494" cy="967861"/>
      </dsp:txXfrm>
    </dsp:sp>
    <dsp:sp modelId="{08B7B17B-8600-44B0-B235-389E5D71D804}">
      <dsp:nvSpPr>
        <dsp:cNvPr id="0" name=""/>
        <dsp:cNvSpPr/>
      </dsp:nvSpPr>
      <dsp:spPr>
        <a:xfrm>
          <a:off x="0" y="3888768"/>
          <a:ext cx="97012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01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You should always be under adult supervision while testing.</a:t>
          </a:r>
          <a:endParaRPr lang="en-US" sz="2100" kern="1200" dirty="0"/>
        </a:p>
      </dsp:txBody>
      <dsp:txXfrm>
        <a:off x="0" y="3888768"/>
        <a:ext cx="9701212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2ECA2-F944-4210-B576-A3DDA35B2E54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2D900790-CC54-4E3B-A94B-A90885A63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95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A58D5-97DB-4807-9E71-D64C6A4275A0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B0260B18-B24E-42C2-B95B-F6C37587A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78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821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7005-9647-40B2-BEA2-CB799767DBDC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B752F-3339-4C6E-A539-FEB2285EC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127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6D48-6546-4E95-9F18-8FAF3F0E18D1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47B58-A99D-4EC7-B059-24CA3A28B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800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953E-561F-426E-8768-06C54DDCBE19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CA2DB-1B2E-4421-A71E-4D1599DB2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725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3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63B5-8075-441C-92C2-9DF4975B14DE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53B25-64AA-4C03-91A3-33F867725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8951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F4FD-6F30-45D4-A3D4-DAEF208E3EC7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F3D17-2594-4170-B6CC-FB9DA6260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571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2118-1D54-4548-885C-A797CD9EB200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6104C-486B-4E67-8BFA-169CC9869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8306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74C5-8F48-491F-878F-957CE5B9450F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0523D-940D-414B-AA54-198E997D4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26183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8A19-5086-4E9F-92BA-B5E53CD1CF42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D0E9A-A4E4-4F88-8E84-B701339EC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8644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4AF3-5C35-4E32-B3A1-A67EB1A25A4A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BB313-19F2-47B3-95A4-F32897AFE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0871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17D0C-A6D3-4B5E-A162-59BF63C33380}" type="datetimeFigureOut">
              <a:rPr lang="en-US"/>
              <a:pPr>
                <a:defRPr/>
              </a:pPr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5E1003E1-0ECF-4699-86D0-F78C7E0D1E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92" r:id="rId3"/>
    <p:sldLayoutId id="2147483686" r:id="rId4"/>
    <p:sldLayoutId id="2147483687" r:id="rId5"/>
    <p:sldLayoutId id="2147483688" r:id="rId6"/>
    <p:sldLayoutId id="2147483693" r:id="rId7"/>
    <p:sldLayoutId id="2147483694" r:id="rId8"/>
    <p:sldLayoutId id="2147483695" r:id="rId9"/>
    <p:sldLayoutId id="2147483689" r:id="rId10"/>
    <p:sldLayoutId id="214748369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arbookfind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672013" y="1498600"/>
            <a:ext cx="7008812" cy="3298825"/>
          </a:xfrm>
        </p:spPr>
        <p:txBody>
          <a:bodyPr/>
          <a:lstStyle/>
          <a:p>
            <a:r>
              <a:rPr lang="en-US" altLang="en-US" sz="4800" smtClean="0"/>
              <a:t>Accelerated Reader</a:t>
            </a:r>
            <a:br>
              <a:rPr lang="en-US" altLang="en-US" sz="4800" smtClean="0"/>
            </a:br>
            <a:r>
              <a:rPr lang="en-US" altLang="en-US" sz="4800" smtClean="0"/>
              <a:t>Questions &amp; Answers</a:t>
            </a:r>
          </a:p>
        </p:txBody>
      </p:sp>
      <p:sp>
        <p:nvSpPr>
          <p:cNvPr id="7171" name="Subtitle 3"/>
          <p:cNvSpPr>
            <a:spLocks noGrp="1"/>
          </p:cNvSpPr>
          <p:nvPr>
            <p:ph type="subTitle" idx="1"/>
          </p:nvPr>
        </p:nvSpPr>
        <p:spPr>
          <a:xfrm>
            <a:off x="4672013" y="4927600"/>
            <a:ext cx="7008812" cy="1244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Sunrise R IX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Accelerated Reader Rules</a:t>
            </a:r>
          </a:p>
        </p:txBody>
      </p:sp>
      <p:graphicFrame>
        <p:nvGraphicFramePr>
          <p:cNvPr id="4" name="Content Placeholder 3" descr="Vertical Bullet Lis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396077"/>
              </p:ext>
            </p:extLst>
          </p:nvPr>
        </p:nvGraphicFramePr>
        <p:xfrm>
          <a:off x="1117600" y="1701800"/>
          <a:ext cx="9701212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is my child graded on AR?</a:t>
            </a:r>
          </a:p>
        </p:txBody>
      </p:sp>
      <p:sp>
        <p:nvSpPr>
          <p:cNvPr id="17411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Students will be given a goal each 9 week grading period.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Your child’s grade will be the percent of the goal reached.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if your child’s goal was 15 pts, and she reached 15 pts, it is a 100%.  If your child’s goal was 15 and she only reached 13 points then her grade would be 87%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I keep up with my child’s progress?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Notes will be sent home at least once per 9 weeks to update parents on their child’s progress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You can also log in to AR Home Connect using your child’s user name and password for real time progress reports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Home Connect allows you to see which books your child has tested on, their scores, and their progress toward their goal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You can also receive emails each time your child takes a test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0483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08813" cy="1930400"/>
          </a:xfrm>
        </p:spPr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0"/>
            <a:ext cx="7008813" cy="1296988"/>
          </a:xfrm>
        </p:spPr>
        <p:txBody>
          <a:bodyPr rtlCol="0">
            <a:normAutofit fontScale="85000" lnSpcReduction="20000"/>
          </a:bodyPr>
          <a:lstStyle/>
          <a:p>
            <a:pPr defTabSz="1218987" fontAlgn="auto">
              <a:spcAft>
                <a:spcPts val="0"/>
              </a:spcAft>
              <a:defRPr/>
            </a:pPr>
            <a:r>
              <a:rPr lang="en-US" dirty="0" smtClean="0"/>
              <a:t>Reading Goals – Talk to your child’s teacher</a:t>
            </a:r>
          </a:p>
          <a:p>
            <a:pPr defTabSz="1218987" fontAlgn="auto">
              <a:spcAft>
                <a:spcPts val="0"/>
              </a:spcAft>
              <a:defRPr/>
            </a:pPr>
            <a:endParaRPr lang="en-US" dirty="0" smtClean="0"/>
          </a:p>
          <a:p>
            <a:pPr defTabSz="1218987" fontAlgn="auto">
              <a:spcAft>
                <a:spcPts val="0"/>
              </a:spcAft>
              <a:defRPr/>
            </a:pPr>
            <a:r>
              <a:rPr lang="en-US" dirty="0" smtClean="0"/>
              <a:t>Other information – Contact the AR Administrator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Accelerated Reader (AR)?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A computer program designed to encourage student reading and help teachers  and parents monitor children’s independent reading practice.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Your child chooses a book at his </a:t>
            </a:r>
            <a:r>
              <a:rPr lang="en-US" dirty="0" smtClean="0"/>
              <a:t>or her own </a:t>
            </a:r>
            <a:r>
              <a:rPr lang="en-US" dirty="0" smtClean="0"/>
              <a:t>level and reads it at </a:t>
            </a:r>
            <a:r>
              <a:rPr lang="en-US" dirty="0" smtClean="0"/>
              <a:t>an individual</a:t>
            </a:r>
            <a:r>
              <a:rPr lang="en-US" dirty="0" smtClean="0"/>
              <a:t> </a:t>
            </a:r>
            <a:r>
              <a:rPr lang="en-US" dirty="0" smtClean="0"/>
              <a:t>pace.  </a:t>
            </a:r>
            <a:r>
              <a:rPr lang="en-US" dirty="0" smtClean="0"/>
              <a:t>When </a:t>
            </a:r>
            <a:r>
              <a:rPr lang="en-US" dirty="0" smtClean="0"/>
              <a:t>finished he </a:t>
            </a:r>
            <a:r>
              <a:rPr lang="en-US" dirty="0" smtClean="0"/>
              <a:t>or she will </a:t>
            </a:r>
            <a:r>
              <a:rPr lang="en-US" dirty="0" smtClean="0"/>
              <a:t>take a short quiz on the computer. 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AR gives teachers and parents immediate feedback about how the child comprehended what was read.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is my child’s level determined?</a:t>
            </a:r>
          </a:p>
        </p:txBody>
      </p:sp>
      <p:sp>
        <p:nvSpPr>
          <p:cNvPr id="9219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Each child takes the STAR </a:t>
            </a:r>
            <a:r>
              <a:rPr lang="en-US" altLang="en-US" dirty="0" smtClean="0"/>
              <a:t>reading </a:t>
            </a:r>
            <a:r>
              <a:rPr lang="en-US" altLang="en-US" dirty="0" smtClean="0"/>
              <a:t>test on computer which gives a grade equivalent score.</a:t>
            </a:r>
          </a:p>
          <a:p>
            <a:pPr marL="0" indent="0">
              <a:buNone/>
            </a:pPr>
            <a:r>
              <a:rPr lang="en-US" altLang="en-US" dirty="0" smtClean="0"/>
              <a:t>The STAR test is a computerized reading assessment that uses computer adaptive technology.  If your child answers a question correctly the difficulty level is increased.  If your child misses a question, the difficulty is decreased. </a:t>
            </a:r>
          </a:p>
          <a:p>
            <a:pPr marL="0" indent="0">
              <a:buNone/>
            </a:pPr>
            <a:r>
              <a:rPr lang="en-US" altLang="en-US" dirty="0" smtClean="0"/>
              <a:t>The test </a:t>
            </a:r>
            <a:r>
              <a:rPr lang="en-US" altLang="en-US" dirty="0" smtClean="0"/>
              <a:t>gives </a:t>
            </a:r>
            <a:r>
              <a:rPr lang="en-US" altLang="en-US" dirty="0" smtClean="0"/>
              <a:t>your child a ZPD (Zone of Proximal Development).  This range is the level of books that will challenge your child without frustrating him or her.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do I know if a book has a test?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6813" cy="4470400"/>
          </a:xfrm>
        </p:spPr>
        <p:txBody>
          <a:bodyPr rtlCol="0">
            <a:normAutofit fontScale="77500" lnSpcReduction="2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In this library, look at the spine</a:t>
            </a:r>
          </a:p>
          <a:p>
            <a:pPr marL="731392" lvl="1" indent="-304747" defTabSz="1218987" fontAlgn="auto">
              <a:spcBef>
                <a:spcPts val="1066"/>
              </a:spcBef>
              <a:spcAft>
                <a:spcPts val="0"/>
              </a:spcAft>
              <a:defRPr/>
            </a:pPr>
            <a:r>
              <a:rPr lang="en-US" dirty="0" smtClean="0"/>
              <a:t>Books will be labeled with grade level stickers</a:t>
            </a:r>
          </a:p>
          <a:p>
            <a:pPr marL="731392" lvl="1" indent="-304747" defTabSz="1218987" fontAlgn="auto">
              <a:spcBef>
                <a:spcPts val="1066"/>
              </a:spcBef>
              <a:spcAft>
                <a:spcPts val="0"/>
              </a:spcAft>
              <a:defRPr/>
            </a:pPr>
            <a:r>
              <a:rPr lang="en-US" dirty="0" smtClean="0"/>
              <a:t>Inside the front cover will have:</a:t>
            </a:r>
            <a:endParaRPr lang="en-US" dirty="0"/>
          </a:p>
          <a:p>
            <a:pPr marL="426645" lvl="1" indent="0" defTabSz="1218987" fontAlgn="auto">
              <a:spcBef>
                <a:spcPts val="1066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r>
              <a:rPr lang="en-US" b="1" dirty="0" smtClean="0"/>
              <a:t>BL</a:t>
            </a:r>
            <a:r>
              <a:rPr lang="en-US" dirty="0" smtClean="0"/>
              <a:t> which is book level.</a:t>
            </a:r>
          </a:p>
          <a:p>
            <a:pPr marL="426645" lvl="1" indent="0" defTabSz="1218987" fontAlgn="auto">
              <a:spcBef>
                <a:spcPts val="1066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Pts.</a:t>
            </a:r>
            <a:r>
              <a:rPr lang="en-US" dirty="0" smtClean="0"/>
              <a:t> Which is the number of points the book is worth.</a:t>
            </a:r>
          </a:p>
          <a:p>
            <a:pPr marL="426645" lvl="1" indent="0" defTabSz="1218987" fontAlgn="auto">
              <a:spcBef>
                <a:spcPts val="1066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A Quiz number </a:t>
            </a:r>
            <a:r>
              <a:rPr lang="en-US" dirty="0" smtClean="0"/>
              <a:t>to make it easy to find </a:t>
            </a:r>
            <a:r>
              <a:rPr lang="en-US" smtClean="0"/>
              <a:t>a test. </a:t>
            </a:r>
            <a:endParaRPr lang="en-US" dirty="0" smtClean="0"/>
          </a:p>
          <a:p>
            <a:pPr marL="731392" lvl="1" indent="-304747" defTabSz="1218987" fontAlgn="auto">
              <a:spcBef>
                <a:spcPts val="10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Books from home and from the public library probably have tests, too!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Check at </a:t>
            </a:r>
            <a:r>
              <a:rPr lang="en-US" dirty="0" smtClean="0">
                <a:hlinkClick r:id="rId2"/>
              </a:rPr>
              <a:t>http://arbookfind.com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144000" y="1676400"/>
            <a:ext cx="2208213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0213" y="3352800"/>
            <a:ext cx="2208212" cy="228600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9" b="18421"/>
          <a:stretch/>
        </p:blipFill>
        <p:spPr>
          <a:xfrm rot="5340000">
            <a:off x="5473592" y="3189124"/>
            <a:ext cx="4674232" cy="1752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Displaying photo 2.JPG"/>
          <p:cNvSpPr>
            <a:spLocks noChangeAspect="1" noChangeArrowheads="1"/>
          </p:cNvSpPr>
          <p:nvPr/>
        </p:nvSpPr>
        <p:spPr bwMode="auto">
          <a:xfrm>
            <a:off x="15557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6353" y="2632279"/>
            <a:ext cx="4635500" cy="244434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78815" y="2260600"/>
            <a:ext cx="4977104" cy="44704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are goals?    What are Points?</a:t>
            </a:r>
          </a:p>
        </p:txBody>
      </p:sp>
      <p:graphicFrame>
        <p:nvGraphicFramePr>
          <p:cNvPr id="4" name="Content Placeholder 3" descr="Vertical Bullet Lis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5919878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Each book that has an AR quiz is assigned a point value based on the difficulty and length of the book.</a:t>
            </a:r>
          </a:p>
          <a:p>
            <a:pPr marL="0" indent="0">
              <a:buNone/>
            </a:pPr>
            <a:r>
              <a:rPr lang="en-US" sz="2000" dirty="0" smtClean="0"/>
              <a:t>Easier books have 0.5 points and chapter books can have 1- 11, or more points.</a:t>
            </a:r>
          </a:p>
          <a:p>
            <a:pPr marL="0" indent="0">
              <a:buNone/>
            </a:pPr>
            <a:r>
              <a:rPr lang="en-US" sz="2000" dirty="0" smtClean="0"/>
              <a:t>Children earn points based on how well they do on the quiz.</a:t>
            </a:r>
          </a:p>
          <a:p>
            <a:pPr marL="0" indent="0">
              <a:buNone/>
            </a:pPr>
            <a:r>
              <a:rPr lang="en-US" sz="2000" dirty="0" smtClean="0"/>
              <a:t>To get all of the points a child must make a 100%, but it is possible for a child to earn fewer points if he or she scores at least 60% on the quiz.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does a quiz look like?</a:t>
            </a:r>
          </a:p>
        </p:txBody>
      </p:sp>
      <p:pic>
        <p:nvPicPr>
          <p:cNvPr id="12291" name="Content Placeholder 4" descr="Quiz S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150" y="1701800"/>
            <a:ext cx="5927725" cy="44704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Encourage your child to read at home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When reading with your child ask questions to be sure your child is comprehending what is read</a:t>
            </a:r>
          </a:p>
          <a:p>
            <a:endParaRPr lang="en-US" altLang="en-US" dirty="0"/>
          </a:p>
          <a:p>
            <a:r>
              <a:rPr lang="en-US" altLang="en-US" dirty="0" smtClean="0"/>
              <a:t>Create a culture of reading in your home by reading with your child, visiting your local library, let your child see you read, discuss books that each of you read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 my child become a better reader?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if my child doesn’t like reading?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Using Accelerated Reader your child will get to choose the books he wants to read so he isn’t reading something he isn’t interested in.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Your child’s teacher and librarian will make certain that the book is at the right level so your child should do well on the AR Reading Practice Quiz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dirty="0" smtClean="0"/>
              <a:t>Success on quizzes should encourage your child to read more and develop a love of reading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Accelerated Reader Rules</a:t>
            </a:r>
          </a:p>
        </p:txBody>
      </p:sp>
      <p:graphicFrame>
        <p:nvGraphicFramePr>
          <p:cNvPr id="4" name="Content Placeholder 3" descr="Vertical Bullet Lis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4790871"/>
              </p:ext>
            </p:extLst>
          </p:nvPr>
        </p:nvGraphicFramePr>
        <p:xfrm>
          <a:off x="1117600" y="1701800"/>
          <a:ext cx="9701212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855</Words>
  <Application>Microsoft Office PowerPoint</Application>
  <PresentationFormat>Custom</PresentationFormat>
  <Paragraphs>73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TS102787940</vt:lpstr>
      <vt:lpstr>Accelerated Reader Questions &amp; Answers</vt:lpstr>
      <vt:lpstr>What is Accelerated Reader (AR)?</vt:lpstr>
      <vt:lpstr>How is my child’s level determined?</vt:lpstr>
      <vt:lpstr>How do I know if a book has a test?</vt:lpstr>
      <vt:lpstr>What are goals?    What are Points?</vt:lpstr>
      <vt:lpstr>What does a quiz look like?</vt:lpstr>
      <vt:lpstr>How can I help my child become a better reader?</vt:lpstr>
      <vt:lpstr>What if my child doesn’t like reading?</vt:lpstr>
      <vt:lpstr>Accelerated Reader Rules</vt:lpstr>
      <vt:lpstr>Accelerated Reader Rules</vt:lpstr>
      <vt:lpstr>How is my child graded on AR?</vt:lpstr>
      <vt:lpstr>How can I keep up with my child’s progress?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2013-07-30T13:09:47Z</dcterms:created>
  <dcterms:modified xsi:type="dcterms:W3CDTF">2014-09-30T13:27:35Z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